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8" d="100"/>
          <a:sy n="88" d="100"/>
        </p:scale>
        <p:origin x="45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95DCB-B85D-473F-B10B-B1D009762F96}" type="datetimeFigureOut">
              <a:rPr lang="hu-HU" smtClean="0"/>
              <a:t>2024. 08. 29.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2E0EB-21F4-4A85-93C1-3737ADE0859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24338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95DCB-B85D-473F-B10B-B1D009762F96}" type="datetimeFigureOut">
              <a:rPr lang="hu-HU" smtClean="0"/>
              <a:t>2024. 08. 29.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2E0EB-21F4-4A85-93C1-3737ADE0859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13329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95DCB-B85D-473F-B10B-B1D009762F96}" type="datetimeFigureOut">
              <a:rPr lang="hu-HU" smtClean="0"/>
              <a:t>2024. 08. 29.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2E0EB-21F4-4A85-93C1-3737ADE0859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35173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95DCB-B85D-473F-B10B-B1D009762F96}" type="datetimeFigureOut">
              <a:rPr lang="hu-HU" smtClean="0"/>
              <a:t>2024. 08. 29.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2E0EB-21F4-4A85-93C1-3737ADE0859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84908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95DCB-B85D-473F-B10B-B1D009762F96}" type="datetimeFigureOut">
              <a:rPr lang="hu-HU" smtClean="0"/>
              <a:t>2024. 08. 29.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2E0EB-21F4-4A85-93C1-3737ADE0859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74598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95DCB-B85D-473F-B10B-B1D009762F96}" type="datetimeFigureOut">
              <a:rPr lang="hu-HU" smtClean="0"/>
              <a:t>2024. 08. 29.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2E0EB-21F4-4A85-93C1-3737ADE0859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43550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95DCB-B85D-473F-B10B-B1D009762F96}" type="datetimeFigureOut">
              <a:rPr lang="hu-HU" smtClean="0"/>
              <a:t>2024. 08. 29.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2E0EB-21F4-4A85-93C1-3737ADE0859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62285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95DCB-B85D-473F-B10B-B1D009762F96}" type="datetimeFigureOut">
              <a:rPr lang="hu-HU" smtClean="0"/>
              <a:t>2024. 08. 29.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2E0EB-21F4-4A85-93C1-3737ADE0859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73559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95DCB-B85D-473F-B10B-B1D009762F96}" type="datetimeFigureOut">
              <a:rPr lang="hu-HU" smtClean="0"/>
              <a:t>2024. 08. 29.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2E0EB-21F4-4A85-93C1-3737ADE0859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3003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95DCB-B85D-473F-B10B-B1D009762F96}" type="datetimeFigureOut">
              <a:rPr lang="hu-HU" smtClean="0"/>
              <a:t>2024. 08. 29.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2E0EB-21F4-4A85-93C1-3737ADE0859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675719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95DCB-B85D-473F-B10B-B1D009762F96}" type="datetimeFigureOut">
              <a:rPr lang="hu-HU" smtClean="0"/>
              <a:t>2024. 08. 29.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2E0EB-21F4-4A85-93C1-3737ADE0859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02872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995DCB-B85D-473F-B10B-B1D009762F96}" type="datetimeFigureOut">
              <a:rPr lang="hu-HU" smtClean="0"/>
              <a:t>2024. 08. 29.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72E0EB-21F4-4A85-93C1-3737ADE0859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90596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213513"/>
          </a:xfrm>
        </p:spPr>
        <p:txBody>
          <a:bodyPr>
            <a:noAutofit/>
          </a:bodyPr>
          <a:lstStyle/>
          <a:p>
            <a:r>
              <a:rPr lang="hu-HU" sz="3200" b="1" dirty="0">
                <a:solidFill>
                  <a:srgbClr val="FF0000"/>
                </a:solidFill>
              </a:rPr>
              <a:t>Békési kastélyok útvonal     </a:t>
            </a:r>
            <a:r>
              <a:rPr lang="hu-HU" sz="3200" dirty="0"/>
              <a:t/>
            </a:r>
            <a:br>
              <a:rPr lang="hu-HU" sz="3200" dirty="0"/>
            </a:br>
            <a:r>
              <a:rPr lang="hu-HU" sz="3200" dirty="0"/>
              <a:t>„Lenn az Alföld tengersík vidékin…” 280 km 7 nap</a:t>
            </a:r>
            <a:br>
              <a:rPr lang="hu-HU" sz="3200" dirty="0"/>
            </a:br>
            <a:endParaRPr lang="hu-HU" sz="3200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6528298" y="2616214"/>
            <a:ext cx="5250837" cy="3626644"/>
          </a:xfrm>
        </p:spPr>
        <p:txBody>
          <a:bodyPr>
            <a:normAutofit lnSpcReduction="10000"/>
          </a:bodyPr>
          <a:lstStyle/>
          <a:p>
            <a:pPr algn="l"/>
            <a:r>
              <a:rPr lang="hu-HU" dirty="0" smtClean="0">
                <a:solidFill>
                  <a:schemeClr val="accent1"/>
                </a:solidFill>
              </a:rPr>
              <a:t>Első túra: július 13-19</a:t>
            </a:r>
            <a:r>
              <a:rPr lang="hu-HU" dirty="0" smtClean="0"/>
              <a:t>.</a:t>
            </a:r>
          </a:p>
          <a:p>
            <a:pPr algn="l"/>
            <a:r>
              <a:rPr lang="hu-HU" dirty="0" smtClean="0"/>
              <a:t>23 gyerek (5-7. évf.)</a:t>
            </a:r>
          </a:p>
          <a:p>
            <a:pPr algn="l"/>
            <a:r>
              <a:rPr lang="hu-HU" dirty="0" smtClean="0"/>
              <a:t>Táborvezetők: Katonáné Molnár Mária és Katona Lajos</a:t>
            </a:r>
          </a:p>
          <a:p>
            <a:pPr algn="l"/>
            <a:endParaRPr lang="hu-HU" dirty="0" smtClean="0"/>
          </a:p>
          <a:p>
            <a:pPr algn="l"/>
            <a:r>
              <a:rPr lang="hu-HU" dirty="0" smtClean="0">
                <a:solidFill>
                  <a:schemeClr val="accent1"/>
                </a:solidFill>
              </a:rPr>
              <a:t>Második túra: augusztus 24-30.</a:t>
            </a:r>
          </a:p>
          <a:p>
            <a:pPr algn="l"/>
            <a:r>
              <a:rPr lang="hu-HU" dirty="0" smtClean="0"/>
              <a:t>20 gyerek (5-9. évf.)</a:t>
            </a:r>
          </a:p>
          <a:p>
            <a:pPr algn="l"/>
            <a:r>
              <a:rPr lang="hu-HU" dirty="0" smtClean="0"/>
              <a:t>Táborvezetők: Bakó István, Bakó Lőrinc és Arany Lajos</a:t>
            </a:r>
          </a:p>
          <a:p>
            <a:pPr marL="457200" indent="-457200" algn="l">
              <a:buAutoNum type="arabicPeriod"/>
            </a:pPr>
            <a:endParaRPr lang="hu-HU" dirty="0" smtClean="0"/>
          </a:p>
          <a:p>
            <a:pPr marL="457200" indent="-457200" algn="l">
              <a:buAutoNum type="arabicPeriod"/>
            </a:pPr>
            <a:endParaRPr lang="hu-HU" dirty="0"/>
          </a:p>
          <a:p>
            <a:pPr marL="457200" indent="-457200" algn="l">
              <a:buAutoNum type="arabicPeriod"/>
            </a:pPr>
            <a:endParaRPr lang="hu-HU" dirty="0" smtClean="0"/>
          </a:p>
          <a:p>
            <a:pPr marL="457200" indent="-457200" algn="l">
              <a:buAutoNum type="arabicPeriod"/>
            </a:pPr>
            <a:endParaRPr lang="hu-HU" dirty="0" smtClean="0"/>
          </a:p>
          <a:p>
            <a:pPr marL="457200" indent="-457200" algn="l">
              <a:buAutoNum type="arabicPeriod"/>
            </a:pPr>
            <a:endParaRPr lang="hu-HU" dirty="0"/>
          </a:p>
          <a:p>
            <a:pPr marL="457200" indent="-457200" algn="l">
              <a:buAutoNum type="arabicPeriod"/>
            </a:pP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3128" y="2219570"/>
            <a:ext cx="4638430" cy="4638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243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479521"/>
          </a:xfrm>
        </p:spPr>
        <p:txBody>
          <a:bodyPr>
            <a:normAutofit/>
          </a:bodyPr>
          <a:lstStyle/>
          <a:p>
            <a:r>
              <a:rPr lang="hu-HU" sz="3200" b="1" dirty="0">
                <a:solidFill>
                  <a:srgbClr val="C00000"/>
                </a:solidFill>
              </a:rPr>
              <a:t>1. nap: Ismerkedés Békéscsabával (19 km)</a:t>
            </a:r>
            <a:br>
              <a:rPr lang="hu-HU" sz="3200" b="1" dirty="0">
                <a:solidFill>
                  <a:srgbClr val="C00000"/>
                </a:solidFill>
              </a:rPr>
            </a:br>
            <a:r>
              <a:rPr lang="hu-HU" sz="3200" dirty="0" smtClean="0"/>
              <a:t>Templomok, Munkácsy-negyed, főtér a Városházával, sétálóutca, Élővíz-csatorna, Szoborsétány</a:t>
            </a:r>
            <a:endParaRPr lang="hu-HU" sz="3200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09" t="18924" r="16631" b="14843"/>
          <a:stretch/>
        </p:blipFill>
        <p:spPr>
          <a:xfrm>
            <a:off x="814646" y="2751512"/>
            <a:ext cx="4397434" cy="363707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5" t="20837" r="12456" b="38857"/>
          <a:stretch/>
        </p:blipFill>
        <p:spPr>
          <a:xfrm>
            <a:off x="5328458" y="3156883"/>
            <a:ext cx="6372070" cy="262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211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423949"/>
            <a:ext cx="10515600" cy="1266739"/>
          </a:xfrm>
        </p:spPr>
        <p:txBody>
          <a:bodyPr>
            <a:normAutofit fontScale="90000"/>
          </a:bodyPr>
          <a:lstStyle/>
          <a:p>
            <a:r>
              <a:rPr lang="hu-HU" sz="3600" b="1" dirty="0">
                <a:solidFill>
                  <a:srgbClr val="C00000"/>
                </a:solidFill>
              </a:rPr>
              <a:t>2. nap: Várak és kastélyok Békéscsaba vonzásában (37 km)</a:t>
            </a:r>
            <a:br>
              <a:rPr lang="hu-HU" sz="3600" b="1" dirty="0">
                <a:solidFill>
                  <a:srgbClr val="C00000"/>
                </a:solidFill>
              </a:rPr>
            </a:br>
            <a:r>
              <a:rPr lang="hu-HU" sz="3600" b="1" dirty="0"/>
              <a:t>Békéscsaba - </a:t>
            </a:r>
            <a:r>
              <a:rPr lang="hu-HU" sz="3600" b="1" dirty="0" err="1" smtClean="0"/>
              <a:t>Póstelek</a:t>
            </a:r>
            <a:r>
              <a:rPr lang="hu-HU" sz="3600" b="1" dirty="0" smtClean="0"/>
              <a:t> </a:t>
            </a:r>
            <a:r>
              <a:rPr lang="hu-HU" sz="3600" b="1" dirty="0"/>
              <a:t>- Gerla - Doboz - </a:t>
            </a:r>
            <a:r>
              <a:rPr lang="hu-HU" sz="3600" b="1" dirty="0" err="1"/>
              <a:t>Szanazug</a:t>
            </a:r>
            <a:r>
              <a:rPr lang="hu-HU" sz="3600" b="1" dirty="0"/>
              <a:t> </a:t>
            </a:r>
            <a:r>
              <a:rPr lang="hu-HU" sz="3600" b="1" dirty="0" smtClean="0"/>
              <a:t>– Gyula</a:t>
            </a:r>
            <a:br>
              <a:rPr lang="hu-HU" sz="3600" b="1" dirty="0" smtClean="0"/>
            </a:br>
            <a:r>
              <a:rPr lang="hu-HU" sz="2700" b="1" dirty="0" smtClean="0">
                <a:solidFill>
                  <a:schemeClr val="accent1"/>
                </a:solidFill>
              </a:rPr>
              <a:t>Szállás: Kisökörjárás Látogatóközpont, ahol magunknak főztük a vacsorát bográcsban</a:t>
            </a:r>
            <a:r>
              <a:rPr lang="hu-HU" dirty="0"/>
              <a:t/>
            </a:r>
            <a:br>
              <a:rPr lang="hu-HU" dirty="0"/>
            </a:br>
            <a:endParaRPr lang="hu-HU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32"/>
          <a:stretch/>
        </p:blipFill>
        <p:spPr>
          <a:xfrm>
            <a:off x="6734695" y="1601182"/>
            <a:ext cx="4344785" cy="4933833"/>
          </a:xfrm>
          <a:prstGeom prst="rect">
            <a:avLst/>
          </a:prstGeom>
        </p:spPr>
      </p:pic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2" b="24971"/>
          <a:stretch/>
        </p:blipFill>
        <p:spPr>
          <a:xfrm>
            <a:off x="315882" y="1807065"/>
            <a:ext cx="6088076" cy="4053408"/>
          </a:xfrm>
        </p:spPr>
      </p:pic>
    </p:spTree>
    <p:extLst>
      <p:ext uri="{BB962C8B-B14F-4D97-AF65-F5344CB8AC3E}">
        <p14:creationId xmlns:p14="http://schemas.microsoft.com/office/powerpoint/2010/main" val="293757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200" b="1" dirty="0">
                <a:solidFill>
                  <a:srgbClr val="C00000"/>
                </a:solidFill>
              </a:rPr>
              <a:t>3. nap: Puszták és madarak (61,7 km)</a:t>
            </a:r>
            <a:br>
              <a:rPr lang="hu-HU" sz="3200" b="1" dirty="0">
                <a:solidFill>
                  <a:srgbClr val="C00000"/>
                </a:solidFill>
              </a:rPr>
            </a:br>
            <a:r>
              <a:rPr lang="hu-HU" sz="3200" b="1" dirty="0"/>
              <a:t>Gyula - Sarkad - Sarkadkeresztúr - Mezőgyán - Geszt </a:t>
            </a:r>
            <a:r>
              <a:rPr lang="hu-HU" sz="3200" b="1" dirty="0" smtClean="0"/>
              <a:t>– Biharugra</a:t>
            </a:r>
            <a:br>
              <a:rPr lang="hu-HU" sz="3200" b="1" dirty="0" smtClean="0"/>
            </a:br>
            <a:r>
              <a:rPr lang="hu-HU" sz="2400" b="1" dirty="0" smtClean="0">
                <a:solidFill>
                  <a:schemeClr val="accent1"/>
                </a:solidFill>
              </a:rPr>
              <a:t>Szállás: Bihari Madárvárta Ifjúsági szállás</a:t>
            </a:r>
            <a:r>
              <a:rPr lang="hu-HU" sz="3200" dirty="0"/>
              <a:t/>
            </a:r>
            <a:br>
              <a:rPr lang="hu-HU" sz="3200" dirty="0"/>
            </a:br>
            <a:endParaRPr lang="hu-HU" sz="3200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38" y="1758979"/>
            <a:ext cx="5515378" cy="4136534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888" y="1684930"/>
            <a:ext cx="5614111" cy="4210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994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914400" y="183025"/>
            <a:ext cx="9753600" cy="2310793"/>
          </a:xfrm>
        </p:spPr>
        <p:txBody>
          <a:bodyPr>
            <a:normAutofit fontScale="90000"/>
          </a:bodyPr>
          <a:lstStyle/>
          <a:p>
            <a:pPr algn="l"/>
            <a:r>
              <a:rPr lang="hu-HU" sz="3600" dirty="0">
                <a:solidFill>
                  <a:srgbClr val="C00000"/>
                </a:solidFill>
              </a:rPr>
              <a:t>4. nap: Történelmi utazás a Sebes-Körös mentén (67,2 km)</a:t>
            </a:r>
            <a:br>
              <a:rPr lang="hu-HU" sz="3600" dirty="0">
                <a:solidFill>
                  <a:srgbClr val="C00000"/>
                </a:solidFill>
              </a:rPr>
            </a:br>
            <a:r>
              <a:rPr lang="hu-HU" sz="3600" dirty="0"/>
              <a:t>Biharugra - Körösnagyharsány - Körösszakál - Komádi – Újiráz - Vésztő - Szeghalom</a:t>
            </a:r>
            <a:r>
              <a:rPr lang="hu-HU" dirty="0"/>
              <a:t/>
            </a:r>
            <a:br>
              <a:rPr lang="hu-HU" dirty="0"/>
            </a:br>
            <a:r>
              <a:rPr lang="hu-HU" sz="2400" dirty="0" smtClean="0">
                <a:solidFill>
                  <a:schemeClr val="accent1"/>
                </a:solidFill>
              </a:rPr>
              <a:t>Szállás: Váralja Ifjúsági Tábor</a:t>
            </a:r>
            <a:endParaRPr lang="hu-HU" dirty="0">
              <a:solidFill>
                <a:schemeClr val="accent1"/>
              </a:solidFill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418" y="2568633"/>
            <a:ext cx="5043055" cy="3782291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3" t="13206" r="35118" b="-13206"/>
          <a:stretch/>
        </p:blipFill>
        <p:spPr>
          <a:xfrm rot="5400000">
            <a:off x="6332263" y="1508110"/>
            <a:ext cx="4089862" cy="599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346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sz="3600" b="1" dirty="0">
                <a:solidFill>
                  <a:srgbClr val="C00000"/>
                </a:solidFill>
              </a:rPr>
              <a:t>5. nap: Petőfi nyomában (44,2 km)</a:t>
            </a:r>
            <a:br>
              <a:rPr lang="hu-HU" sz="3600" b="1" dirty="0">
                <a:solidFill>
                  <a:srgbClr val="C00000"/>
                </a:solidFill>
              </a:rPr>
            </a:br>
            <a:r>
              <a:rPr lang="hu-HU" sz="3600" b="1" dirty="0"/>
              <a:t>Szeghalom – Körösladány - Hosszúfok – </a:t>
            </a:r>
            <a:r>
              <a:rPr lang="hu-HU" sz="3600" b="1" dirty="0" smtClean="0"/>
              <a:t>Békés-Békés/Dánfok</a:t>
            </a:r>
            <a:br>
              <a:rPr lang="hu-HU" sz="3600" b="1" dirty="0" smtClean="0"/>
            </a:br>
            <a:r>
              <a:rPr lang="hu-HU" sz="2700" b="1" dirty="0" smtClean="0">
                <a:solidFill>
                  <a:schemeClr val="accent1"/>
                </a:solidFill>
              </a:rPr>
              <a:t>Szállás: Békés-Dánfok üdülőközpont jurtában</a:t>
            </a:r>
            <a:r>
              <a:rPr lang="hu-HU" dirty="0"/>
              <a:t/>
            </a:r>
            <a:br>
              <a:rPr lang="hu-HU" dirty="0"/>
            </a:b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73614" y="1571105"/>
            <a:ext cx="3698444" cy="4929306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46" y="1690688"/>
            <a:ext cx="5985164" cy="4488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350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200" b="1" dirty="0">
                <a:solidFill>
                  <a:srgbClr val="C00000"/>
                </a:solidFill>
              </a:rPr>
              <a:t>6. nap: Az ország egyik legszebb kastélya (50,7 km)</a:t>
            </a:r>
            <a:br>
              <a:rPr lang="hu-HU" sz="3200" b="1" dirty="0">
                <a:solidFill>
                  <a:srgbClr val="C00000"/>
                </a:solidFill>
              </a:rPr>
            </a:br>
            <a:r>
              <a:rPr lang="hu-HU" sz="3200" b="1" dirty="0"/>
              <a:t>Békés/Dánfok- Békéscsaba – Szabadkígyós </a:t>
            </a:r>
            <a:r>
              <a:rPr lang="hu-HU" sz="3200" b="1" dirty="0" err="1" smtClean="0"/>
              <a:t>Wenckheim</a:t>
            </a:r>
            <a:r>
              <a:rPr lang="hu-HU" sz="3200" b="1" dirty="0" smtClean="0"/>
              <a:t>-kastély– Békéscsaba: </a:t>
            </a:r>
            <a:r>
              <a:rPr lang="hu-HU" sz="3200" b="1" dirty="0"/>
              <a:t> Frankó Tanya és </a:t>
            </a:r>
            <a:r>
              <a:rPr lang="hu-HU" sz="3200" b="1" dirty="0" smtClean="0"/>
              <a:t>Haluskaház</a:t>
            </a:r>
            <a:endParaRPr lang="hu-HU" sz="3200" b="1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95" y="1761910"/>
            <a:ext cx="5420416" cy="4065312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90688"/>
            <a:ext cx="5611857" cy="420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275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232757"/>
            <a:ext cx="10515600" cy="714894"/>
          </a:xfrm>
        </p:spPr>
        <p:txBody>
          <a:bodyPr>
            <a:normAutofit/>
          </a:bodyPr>
          <a:lstStyle/>
          <a:p>
            <a:r>
              <a:rPr lang="hu-HU" sz="3200" b="1" dirty="0" smtClean="0">
                <a:solidFill>
                  <a:srgbClr val="C00000"/>
                </a:solidFill>
              </a:rPr>
              <a:t>7. nap: utazás haza tömegközlekedéssel</a:t>
            </a:r>
            <a:endParaRPr lang="hu-HU" sz="3200" b="1" dirty="0">
              <a:solidFill>
                <a:srgbClr val="C00000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947650"/>
            <a:ext cx="10515600" cy="5178829"/>
          </a:xfrm>
        </p:spPr>
        <p:txBody>
          <a:bodyPr>
            <a:normAutofit fontScale="85000" lnSpcReduction="20000"/>
          </a:bodyPr>
          <a:lstStyle/>
          <a:p>
            <a:r>
              <a:rPr lang="hu-HU" dirty="0" smtClean="0"/>
              <a:t>Szuper helyek</a:t>
            </a:r>
          </a:p>
          <a:p>
            <a:r>
              <a:rPr lang="hu-HU" dirty="0" smtClean="0"/>
              <a:t>Jó társaság</a:t>
            </a:r>
          </a:p>
          <a:p>
            <a:r>
              <a:rPr lang="hu-HU" dirty="0" smtClean="0"/>
              <a:t>Rengeteg kaland</a:t>
            </a:r>
          </a:p>
          <a:p>
            <a:r>
              <a:rPr lang="hu-HU" dirty="0" smtClean="0"/>
              <a:t>Felejthetetlen élmények</a:t>
            </a:r>
          </a:p>
          <a:p>
            <a:r>
              <a:rPr lang="hu-HU" dirty="0" smtClean="0"/>
              <a:t>Több defekt</a:t>
            </a:r>
          </a:p>
          <a:p>
            <a:r>
              <a:rPr lang="hu-HU" dirty="0" err="1" smtClean="0"/>
              <a:t>Embertpróbáló</a:t>
            </a:r>
            <a:r>
              <a:rPr lang="hu-HU" dirty="0" smtClean="0"/>
              <a:t> forró napok</a:t>
            </a:r>
          </a:p>
          <a:p>
            <a:r>
              <a:rPr lang="hu-HU" dirty="0" smtClean="0">
                <a:solidFill>
                  <a:schemeClr val="accent1"/>
                </a:solidFill>
              </a:rPr>
              <a:t>Köszönjük az Aktív Magyarország és a </a:t>
            </a:r>
            <a:r>
              <a:rPr lang="hu-HU" dirty="0">
                <a:solidFill>
                  <a:schemeClr val="accent1"/>
                </a:solidFill>
              </a:rPr>
              <a:t>Magyar Kerékpáros Turisztikai Szövetség</a:t>
            </a:r>
            <a:r>
              <a:rPr lang="hu-HU" dirty="0" smtClean="0">
                <a:solidFill>
                  <a:schemeClr val="accent1"/>
                </a:solidFill>
              </a:rPr>
              <a:t> támogatását!</a:t>
            </a:r>
          </a:p>
          <a:p>
            <a:pPr marL="3657600" lvl="8" indent="0">
              <a:buNone/>
            </a:pPr>
            <a:r>
              <a:rPr lang="hu-HU" sz="2400" dirty="0" smtClean="0"/>
              <a:t>                                              Összeállította:  Katonáné </a:t>
            </a:r>
            <a:r>
              <a:rPr lang="hu-HU" sz="2400" dirty="0"/>
              <a:t>M</a:t>
            </a:r>
            <a:r>
              <a:rPr lang="hu-HU" sz="2400" dirty="0" smtClean="0"/>
              <a:t>olnár Mária</a:t>
            </a:r>
          </a:p>
          <a:p>
            <a:pPr marL="3657600" lvl="8" indent="0">
              <a:buNone/>
            </a:pPr>
            <a:endParaRPr lang="hu-HU" sz="2400" dirty="0" smtClean="0"/>
          </a:p>
          <a:p>
            <a:pPr marL="3657600" lvl="8" indent="0">
              <a:buNone/>
            </a:pPr>
            <a:endParaRPr lang="hu-HU" sz="2400" dirty="0" smtClean="0"/>
          </a:p>
          <a:p>
            <a:pPr marL="3657600" lvl="8" indent="0">
              <a:buNone/>
            </a:pPr>
            <a:r>
              <a:rPr lang="hu-HU" sz="2400" dirty="0" smtClean="0"/>
              <a:t>Tik-tok sztárok is lettünk!</a:t>
            </a:r>
          </a:p>
          <a:p>
            <a:pPr marL="3657600" lvl="8" indent="0">
              <a:buNone/>
            </a:pPr>
            <a:endParaRPr lang="hu-HU" sz="2400" dirty="0"/>
          </a:p>
          <a:p>
            <a:pPr marL="3657600" lvl="8" indent="0">
              <a:buNone/>
            </a:pPr>
            <a:r>
              <a:rPr lang="hu-HU" dirty="0"/>
              <a:t>https://l.messenger.com/l.php?u=https%3A%2F%2Fvm.tiktok.com%2FZGetck1Bg%2F&amp;h=AT3SNJyH8KICKhCQFO1ouG0f4RdACadnAjE6q1HGnqTRf3oWdUOJ3vYFic6rUuzr25ZRq75Z2M5IBg58Z2GlXRx79tybihtN0kRVw8c0H-Hbt4UHxogDBu4oEjBYmXfSVAtD</a:t>
            </a:r>
          </a:p>
          <a:p>
            <a:pPr marL="3657600" lvl="8" indent="0">
              <a:buNone/>
            </a:pP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195455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03365" y="94210"/>
            <a:ext cx="10515600" cy="5178829"/>
          </a:xfrm>
        </p:spPr>
        <p:txBody>
          <a:bodyPr>
            <a:normAutofit/>
          </a:bodyPr>
          <a:lstStyle/>
          <a:p>
            <a:pPr marL="3657600" lvl="8" indent="0" algn="r">
              <a:buNone/>
            </a:pPr>
            <a:r>
              <a:rPr lang="hu-HU" sz="2400" dirty="0" smtClean="0"/>
              <a:t>Tik-tok sztárok is lettünk</a:t>
            </a:r>
            <a:r>
              <a:rPr lang="hu-HU" sz="2400" dirty="0" smtClean="0"/>
              <a:t>!</a:t>
            </a:r>
          </a:p>
          <a:p>
            <a:pPr marL="3657600" lvl="8" indent="0">
              <a:buNone/>
            </a:pPr>
            <a:endParaRPr lang="hu-HU" sz="2400" dirty="0"/>
          </a:p>
          <a:p>
            <a:pPr marL="3657600" lvl="8" indent="0">
              <a:buNone/>
            </a:pPr>
            <a:endParaRPr lang="hu-HU" sz="2400" dirty="0"/>
          </a:p>
        </p:txBody>
      </p:sp>
      <p:pic>
        <p:nvPicPr>
          <p:cNvPr id="4" name="Snaptik.app_739186233450904297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75113" y="94210"/>
            <a:ext cx="3721778" cy="6616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227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168</Words>
  <Application>Microsoft Office PowerPoint</Application>
  <PresentationFormat>Szélesvásznú</PresentationFormat>
  <Paragraphs>33</Paragraphs>
  <Slides>9</Slides>
  <Notes>0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Office-téma</vt:lpstr>
      <vt:lpstr>Békési kastélyok útvonal      „Lenn az Alföld tengersík vidékin…” 280 km 7 nap </vt:lpstr>
      <vt:lpstr>1. nap: Ismerkedés Békéscsabával (19 km) Templomok, Munkácsy-negyed, főtér a Városházával, sétálóutca, Élővíz-csatorna, Szoborsétány</vt:lpstr>
      <vt:lpstr>2. nap: Várak és kastélyok Békéscsaba vonzásában (37 km) Békéscsaba - Póstelek - Gerla - Doboz - Szanazug – Gyula Szállás: Kisökörjárás Látogatóközpont, ahol magunknak főztük a vacsorát bográcsban </vt:lpstr>
      <vt:lpstr>3. nap: Puszták és madarak (61,7 km) Gyula - Sarkad - Sarkadkeresztúr - Mezőgyán - Geszt – Biharugra Szállás: Bihari Madárvárta Ifjúsági szállás </vt:lpstr>
      <vt:lpstr>4. nap: Történelmi utazás a Sebes-Körös mentén (67,2 km) Biharugra - Körösnagyharsány - Körösszakál - Komádi – Újiráz - Vésztő - Szeghalom Szállás: Váralja Ifjúsági Tábor</vt:lpstr>
      <vt:lpstr>5. nap: Petőfi nyomában (44,2 km) Szeghalom – Körösladány - Hosszúfok – Békés-Békés/Dánfok Szállás: Békés-Dánfok üdülőközpont jurtában </vt:lpstr>
      <vt:lpstr>6. nap: Az ország egyik legszebb kastélya (50,7 km) Békés/Dánfok- Békéscsaba – Szabadkígyós Wenckheim-kastély– Békéscsaba:  Frankó Tanya és Haluskaház</vt:lpstr>
      <vt:lpstr>7. nap: utazás haza tömegközlekedéssel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Békési kastélyok útvonal      „Lenn az Alföld tengersík vidékin…” 280 km 7 nap </dc:title>
  <dc:creator>Windows-felhasználó</dc:creator>
  <cp:lastModifiedBy>Pálóczi Gábor</cp:lastModifiedBy>
  <cp:revision>28</cp:revision>
  <dcterms:created xsi:type="dcterms:W3CDTF">2024-08-29T06:41:33Z</dcterms:created>
  <dcterms:modified xsi:type="dcterms:W3CDTF">2024-08-29T09:58:47Z</dcterms:modified>
</cp:coreProperties>
</file>